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handoutMasterIdLst>
    <p:handoutMasterId r:id="rId3"/>
  </p:handoutMasterIdLst>
  <p:sldIdLst>
    <p:sldId id="256" r:id="rId2"/>
  </p:sldIdLst>
  <p:sldSz cx="9144000" cy="6858000" type="screen4x3"/>
  <p:notesSz cx="6908800" cy="9410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CCFF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32787"/>
    <p:restoredTop sz="90929"/>
  </p:normalViewPr>
  <p:slideViewPr>
    <p:cSldViewPr>
      <p:cViewPr>
        <p:scale>
          <a:sx n="75" d="100"/>
          <a:sy n="75" d="100"/>
        </p:scale>
        <p:origin x="-736" y="-312"/>
      </p:cViewPr>
      <p:guideLst>
        <p:guide orient="horz" pos="2160"/>
        <p:guide pos="484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94025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2958" tIns="46479" rIns="92958" bIns="46479" numCol="1" anchor="t" anchorCtr="0" compatLnSpc="1">
            <a:prstTxWarp prst="textNoShape">
              <a:avLst/>
            </a:prstTxWarp>
          </a:bodyPr>
          <a:lstStyle>
            <a:lvl1pPr defTabSz="930275">
              <a:defRPr sz="1200"/>
            </a:lvl1pPr>
          </a:lstStyle>
          <a:p>
            <a:endParaRPr lang="en-US"/>
          </a:p>
        </p:txBody>
      </p:sp>
      <p:sp>
        <p:nvSpPr>
          <p:cNvPr id="4099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14775" y="0"/>
            <a:ext cx="2994025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2958" tIns="46479" rIns="92958" bIns="46479" numCol="1" anchor="t" anchorCtr="0" compatLnSpc="1">
            <a:prstTxWarp prst="textNoShape">
              <a:avLst/>
            </a:prstTxWarp>
          </a:bodyPr>
          <a:lstStyle>
            <a:lvl1pPr algn="r" defTabSz="930275">
              <a:defRPr sz="1200"/>
            </a:lvl1pPr>
          </a:lstStyle>
          <a:p>
            <a:endParaRPr lang="en-US"/>
          </a:p>
        </p:txBody>
      </p:sp>
      <p:sp>
        <p:nvSpPr>
          <p:cNvPr id="4100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40800"/>
            <a:ext cx="2994025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2958" tIns="46479" rIns="92958" bIns="46479" numCol="1" anchor="b" anchorCtr="0" compatLnSpc="1">
            <a:prstTxWarp prst="textNoShape">
              <a:avLst/>
            </a:prstTxWarp>
          </a:bodyPr>
          <a:lstStyle>
            <a:lvl1pPr defTabSz="930275">
              <a:defRPr sz="1200"/>
            </a:lvl1pPr>
          </a:lstStyle>
          <a:p>
            <a:endParaRPr lang="en-US"/>
          </a:p>
        </p:txBody>
      </p:sp>
      <p:sp>
        <p:nvSpPr>
          <p:cNvPr id="4101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14775" y="8940800"/>
            <a:ext cx="2994025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2958" tIns="46479" rIns="92958" bIns="46479" numCol="1" anchor="b" anchorCtr="0" compatLnSpc="1">
            <a:prstTxWarp prst="textNoShape">
              <a:avLst/>
            </a:prstTxWarp>
          </a:bodyPr>
          <a:lstStyle>
            <a:lvl1pPr algn="r" defTabSz="930275">
              <a:defRPr sz="1200"/>
            </a:lvl1pPr>
          </a:lstStyle>
          <a:p>
            <a:fld id="{8FD25DC2-89B7-5B43-BAB2-EFEE8342002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51553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45489E-285C-6742-8FE2-CAD1074481C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6350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E146DD-D964-BE40-954D-C79BC88CFDC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92064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A803F9-109D-1746-9AAA-686CE7DEC18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01292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F228EB-AAB0-5E4C-8A70-A9912FBB4F8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35135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40521A-31D8-8B4F-AA54-1CD275E4E48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38622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EC2B44-5C5E-8045-8EE4-F5F59462A2A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1542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952E60-758E-DE46-80BE-C8F0561AB48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8612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2DE1E2-6DC9-234D-892B-0243B730477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81874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39C445-7175-9B4F-8E13-E80BE4BDB0B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571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5B95B2-8351-984D-9D86-D6FCB61E0BF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35057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8C3583-525F-424C-8DC4-927223C3087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64172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17926AF-78DE-504E-B161-2A6E16DDAA46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0" y="381000"/>
            <a:ext cx="2590800" cy="304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dirty="0">
                <a:latin typeface="Courier New" charset="0"/>
              </a:rPr>
              <a:t>0x000: </a:t>
            </a:r>
            <a:r>
              <a:rPr lang="en-US" sz="1400" dirty="0" err="1" smtClean="0">
                <a:latin typeface="Courier New" charset="0"/>
              </a:rPr>
              <a:t>irmovq</a:t>
            </a:r>
            <a:r>
              <a:rPr lang="en-US" sz="1400" dirty="0" smtClean="0">
                <a:latin typeface="Courier New" charset="0"/>
              </a:rPr>
              <a:t> </a:t>
            </a:r>
            <a:r>
              <a:rPr lang="en-US" sz="1400" dirty="0">
                <a:latin typeface="Courier New" charset="0"/>
              </a:rPr>
              <a:t>$10</a:t>
            </a:r>
            <a:r>
              <a:rPr lang="en-US" sz="1400" dirty="0" smtClean="0">
                <a:latin typeface="Courier New" charset="0"/>
              </a:rPr>
              <a:t>,%rdx</a:t>
            </a:r>
            <a:endParaRPr lang="en-US" sz="1400" dirty="0">
              <a:latin typeface="Courier New" charset="0"/>
            </a:endParaRPr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2895600" y="0"/>
            <a:ext cx="457200" cy="304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200">
                <a:solidFill>
                  <a:schemeClr val="accent2"/>
                </a:solidFill>
                <a:latin typeface="Helvetica" charset="0"/>
              </a:rPr>
              <a:t>1</a:t>
            </a:r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3352800" y="0"/>
            <a:ext cx="457200" cy="304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200">
                <a:solidFill>
                  <a:schemeClr val="accent2"/>
                </a:solidFill>
                <a:latin typeface="Helvetica" charset="0"/>
              </a:rPr>
              <a:t>2</a:t>
            </a:r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3810000" y="0"/>
            <a:ext cx="457200" cy="304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200">
                <a:solidFill>
                  <a:schemeClr val="accent2"/>
                </a:solidFill>
                <a:latin typeface="Helvetica" charset="0"/>
              </a:rPr>
              <a:t>3</a:t>
            </a:r>
          </a:p>
        </p:txBody>
      </p:sp>
      <p:sp>
        <p:nvSpPr>
          <p:cNvPr id="2057" name="Rectangle 9"/>
          <p:cNvSpPr>
            <a:spLocks noChangeArrowheads="1"/>
          </p:cNvSpPr>
          <p:nvPr/>
        </p:nvSpPr>
        <p:spPr bwMode="auto">
          <a:xfrm>
            <a:off x="4267200" y="0"/>
            <a:ext cx="457200" cy="304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200">
                <a:solidFill>
                  <a:schemeClr val="accent2"/>
                </a:solidFill>
                <a:latin typeface="Helvetica" charset="0"/>
              </a:rPr>
              <a:t>4</a:t>
            </a:r>
          </a:p>
        </p:txBody>
      </p:sp>
      <p:sp>
        <p:nvSpPr>
          <p:cNvPr id="2058" name="Rectangle 10"/>
          <p:cNvSpPr>
            <a:spLocks noChangeArrowheads="1"/>
          </p:cNvSpPr>
          <p:nvPr/>
        </p:nvSpPr>
        <p:spPr bwMode="auto">
          <a:xfrm>
            <a:off x="4724400" y="0"/>
            <a:ext cx="457200" cy="304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200">
                <a:solidFill>
                  <a:schemeClr val="accent2"/>
                </a:solidFill>
                <a:latin typeface="Helvetica" charset="0"/>
              </a:rPr>
              <a:t>5</a:t>
            </a:r>
          </a:p>
        </p:txBody>
      </p:sp>
      <p:sp>
        <p:nvSpPr>
          <p:cNvPr id="2059" name="Rectangle 11"/>
          <p:cNvSpPr>
            <a:spLocks noChangeArrowheads="1"/>
          </p:cNvSpPr>
          <p:nvPr/>
        </p:nvSpPr>
        <p:spPr bwMode="auto">
          <a:xfrm>
            <a:off x="5181600" y="0"/>
            <a:ext cx="457200" cy="304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200">
                <a:solidFill>
                  <a:schemeClr val="accent2"/>
                </a:solidFill>
                <a:latin typeface="Helvetica" charset="0"/>
              </a:rPr>
              <a:t>6</a:t>
            </a:r>
          </a:p>
        </p:txBody>
      </p:sp>
      <p:sp>
        <p:nvSpPr>
          <p:cNvPr id="2060" name="Rectangle 12"/>
          <p:cNvSpPr>
            <a:spLocks noChangeArrowheads="1"/>
          </p:cNvSpPr>
          <p:nvPr/>
        </p:nvSpPr>
        <p:spPr bwMode="auto">
          <a:xfrm>
            <a:off x="5638800" y="0"/>
            <a:ext cx="457200" cy="304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200">
                <a:solidFill>
                  <a:schemeClr val="accent2"/>
                </a:solidFill>
                <a:latin typeface="Helvetica" charset="0"/>
              </a:rPr>
              <a:t>7</a:t>
            </a:r>
          </a:p>
        </p:txBody>
      </p:sp>
      <p:sp>
        <p:nvSpPr>
          <p:cNvPr id="2061" name="Rectangle 13"/>
          <p:cNvSpPr>
            <a:spLocks noChangeArrowheads="1"/>
          </p:cNvSpPr>
          <p:nvPr/>
        </p:nvSpPr>
        <p:spPr bwMode="auto">
          <a:xfrm>
            <a:off x="6096000" y="0"/>
            <a:ext cx="457200" cy="304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200">
                <a:solidFill>
                  <a:schemeClr val="accent2"/>
                </a:solidFill>
                <a:latin typeface="Helvetica" charset="0"/>
              </a:rPr>
              <a:t>8</a:t>
            </a:r>
          </a:p>
        </p:txBody>
      </p:sp>
      <p:sp>
        <p:nvSpPr>
          <p:cNvPr id="2062" name="Rectangle 14"/>
          <p:cNvSpPr>
            <a:spLocks noChangeArrowheads="1"/>
          </p:cNvSpPr>
          <p:nvPr/>
        </p:nvSpPr>
        <p:spPr bwMode="auto">
          <a:xfrm>
            <a:off x="6553200" y="0"/>
            <a:ext cx="457200" cy="304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200">
                <a:solidFill>
                  <a:schemeClr val="accent2"/>
                </a:solidFill>
                <a:latin typeface="Helvetica" charset="0"/>
              </a:rPr>
              <a:t>9</a:t>
            </a:r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2895600" y="381000"/>
            <a:ext cx="4572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>
                <a:latin typeface="Helvetica" charset="0"/>
              </a:rPr>
              <a:t>F</a:t>
            </a:r>
          </a:p>
        </p:txBody>
      </p:sp>
      <p:sp>
        <p:nvSpPr>
          <p:cNvPr id="2063" name="Rectangle 15"/>
          <p:cNvSpPr>
            <a:spLocks noChangeArrowheads="1"/>
          </p:cNvSpPr>
          <p:nvPr/>
        </p:nvSpPr>
        <p:spPr bwMode="auto">
          <a:xfrm>
            <a:off x="3352800" y="381000"/>
            <a:ext cx="4572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>
                <a:latin typeface="Helvetica" charset="0"/>
              </a:rPr>
              <a:t>D</a:t>
            </a:r>
          </a:p>
        </p:txBody>
      </p:sp>
      <p:sp>
        <p:nvSpPr>
          <p:cNvPr id="2064" name="Rectangle 16"/>
          <p:cNvSpPr>
            <a:spLocks noChangeArrowheads="1"/>
          </p:cNvSpPr>
          <p:nvPr/>
        </p:nvSpPr>
        <p:spPr bwMode="auto">
          <a:xfrm>
            <a:off x="3810000" y="381000"/>
            <a:ext cx="4572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>
                <a:latin typeface="Helvetica" charset="0"/>
              </a:rPr>
              <a:t>E</a:t>
            </a:r>
          </a:p>
        </p:txBody>
      </p:sp>
      <p:sp>
        <p:nvSpPr>
          <p:cNvPr id="2065" name="Rectangle 17"/>
          <p:cNvSpPr>
            <a:spLocks noChangeArrowheads="1"/>
          </p:cNvSpPr>
          <p:nvPr/>
        </p:nvSpPr>
        <p:spPr bwMode="auto">
          <a:xfrm>
            <a:off x="4267200" y="381000"/>
            <a:ext cx="4572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>
                <a:latin typeface="Helvetica" charset="0"/>
              </a:rPr>
              <a:t>M</a:t>
            </a:r>
          </a:p>
        </p:txBody>
      </p:sp>
      <p:sp>
        <p:nvSpPr>
          <p:cNvPr id="2066" name="Rectangle 18"/>
          <p:cNvSpPr>
            <a:spLocks noChangeArrowheads="1"/>
          </p:cNvSpPr>
          <p:nvPr/>
        </p:nvSpPr>
        <p:spPr bwMode="auto">
          <a:xfrm>
            <a:off x="4724400" y="381000"/>
            <a:ext cx="4572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>
                <a:latin typeface="Helvetica" charset="0"/>
              </a:rPr>
              <a:t>W</a:t>
            </a:r>
          </a:p>
        </p:txBody>
      </p:sp>
      <p:sp>
        <p:nvSpPr>
          <p:cNvPr id="2068" name="Rectangle 20"/>
          <p:cNvSpPr>
            <a:spLocks noChangeArrowheads="1"/>
          </p:cNvSpPr>
          <p:nvPr/>
        </p:nvSpPr>
        <p:spPr bwMode="auto">
          <a:xfrm>
            <a:off x="0" y="685800"/>
            <a:ext cx="2590800" cy="304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dirty="0" smtClean="0">
                <a:latin typeface="Courier New" charset="0"/>
              </a:rPr>
              <a:t>0x00a: </a:t>
            </a:r>
            <a:r>
              <a:rPr lang="en-US" sz="1400" dirty="0" err="1" smtClean="0">
                <a:latin typeface="Courier New" charset="0"/>
              </a:rPr>
              <a:t>irmovq</a:t>
            </a:r>
            <a:r>
              <a:rPr lang="en-US" sz="1400" dirty="0" smtClean="0">
                <a:latin typeface="Courier New" charset="0"/>
              </a:rPr>
              <a:t>  </a:t>
            </a:r>
            <a:r>
              <a:rPr lang="en-US" sz="1400" dirty="0">
                <a:latin typeface="Courier New" charset="0"/>
              </a:rPr>
              <a:t>$3</a:t>
            </a:r>
            <a:r>
              <a:rPr lang="en-US" sz="1400" dirty="0" smtClean="0">
                <a:latin typeface="Courier New" charset="0"/>
              </a:rPr>
              <a:t>,%rax</a:t>
            </a:r>
            <a:endParaRPr lang="en-US" sz="1400" dirty="0">
              <a:latin typeface="Courier New" charset="0"/>
            </a:endParaRPr>
          </a:p>
        </p:txBody>
      </p:sp>
      <p:sp>
        <p:nvSpPr>
          <p:cNvPr id="2067" name="Rectangle 19"/>
          <p:cNvSpPr>
            <a:spLocks noChangeArrowheads="1"/>
          </p:cNvSpPr>
          <p:nvPr/>
        </p:nvSpPr>
        <p:spPr bwMode="auto">
          <a:xfrm>
            <a:off x="3352800" y="685800"/>
            <a:ext cx="4572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>
                <a:latin typeface="Helvetica" charset="0"/>
              </a:rPr>
              <a:t>F</a:t>
            </a:r>
          </a:p>
        </p:txBody>
      </p:sp>
      <p:sp>
        <p:nvSpPr>
          <p:cNvPr id="2069" name="Rectangle 21"/>
          <p:cNvSpPr>
            <a:spLocks noChangeArrowheads="1"/>
          </p:cNvSpPr>
          <p:nvPr/>
        </p:nvSpPr>
        <p:spPr bwMode="auto">
          <a:xfrm>
            <a:off x="3810000" y="685800"/>
            <a:ext cx="4572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>
                <a:latin typeface="Helvetica" charset="0"/>
              </a:rPr>
              <a:t>D</a:t>
            </a:r>
          </a:p>
        </p:txBody>
      </p:sp>
      <p:sp>
        <p:nvSpPr>
          <p:cNvPr id="2070" name="Rectangle 22"/>
          <p:cNvSpPr>
            <a:spLocks noChangeArrowheads="1"/>
          </p:cNvSpPr>
          <p:nvPr/>
        </p:nvSpPr>
        <p:spPr bwMode="auto">
          <a:xfrm>
            <a:off x="4267200" y="685800"/>
            <a:ext cx="4572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>
                <a:latin typeface="Helvetica" charset="0"/>
              </a:rPr>
              <a:t>E</a:t>
            </a:r>
          </a:p>
        </p:txBody>
      </p:sp>
      <p:sp>
        <p:nvSpPr>
          <p:cNvPr id="2071" name="Rectangle 23"/>
          <p:cNvSpPr>
            <a:spLocks noChangeArrowheads="1"/>
          </p:cNvSpPr>
          <p:nvPr/>
        </p:nvSpPr>
        <p:spPr bwMode="auto">
          <a:xfrm>
            <a:off x="4724400" y="685800"/>
            <a:ext cx="4572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>
                <a:latin typeface="Helvetica" charset="0"/>
              </a:rPr>
              <a:t>M</a:t>
            </a:r>
          </a:p>
        </p:txBody>
      </p:sp>
      <p:sp>
        <p:nvSpPr>
          <p:cNvPr id="2072" name="Rectangle 24"/>
          <p:cNvSpPr>
            <a:spLocks noChangeArrowheads="1"/>
          </p:cNvSpPr>
          <p:nvPr/>
        </p:nvSpPr>
        <p:spPr bwMode="auto">
          <a:xfrm>
            <a:off x="5181600" y="685800"/>
            <a:ext cx="4572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>
                <a:latin typeface="Helvetica" charset="0"/>
              </a:rPr>
              <a:t>W</a:t>
            </a:r>
          </a:p>
        </p:txBody>
      </p:sp>
      <p:sp>
        <p:nvSpPr>
          <p:cNvPr id="2074" name="Rectangle 26"/>
          <p:cNvSpPr>
            <a:spLocks noChangeArrowheads="1"/>
          </p:cNvSpPr>
          <p:nvPr/>
        </p:nvSpPr>
        <p:spPr bwMode="auto">
          <a:xfrm>
            <a:off x="0" y="990600"/>
            <a:ext cx="2590800" cy="304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dirty="0">
                <a:latin typeface="Courier New" charset="0"/>
              </a:rPr>
              <a:t>       </a:t>
            </a:r>
            <a:r>
              <a:rPr lang="en-US" sz="1400" b="1" i="1" dirty="0">
                <a:latin typeface="Courier New" charset="0"/>
              </a:rPr>
              <a:t>bubble</a:t>
            </a:r>
          </a:p>
        </p:txBody>
      </p:sp>
      <p:sp>
        <p:nvSpPr>
          <p:cNvPr id="2073" name="Rectangle 25"/>
          <p:cNvSpPr>
            <a:spLocks noChangeArrowheads="1"/>
          </p:cNvSpPr>
          <p:nvPr/>
        </p:nvSpPr>
        <p:spPr bwMode="auto">
          <a:xfrm>
            <a:off x="3810000" y="1905000"/>
            <a:ext cx="4572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>
                <a:latin typeface="Helvetica" charset="0"/>
              </a:rPr>
              <a:t>F</a:t>
            </a:r>
          </a:p>
        </p:txBody>
      </p:sp>
      <p:sp>
        <p:nvSpPr>
          <p:cNvPr id="2076" name="Rectangle 28"/>
          <p:cNvSpPr>
            <a:spLocks noChangeArrowheads="1"/>
          </p:cNvSpPr>
          <p:nvPr/>
        </p:nvSpPr>
        <p:spPr bwMode="auto">
          <a:xfrm>
            <a:off x="4724400" y="990600"/>
            <a:ext cx="4572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>
                <a:latin typeface="Helvetica" charset="0"/>
              </a:rPr>
              <a:t>E</a:t>
            </a:r>
          </a:p>
        </p:txBody>
      </p:sp>
      <p:sp>
        <p:nvSpPr>
          <p:cNvPr id="2077" name="Rectangle 29"/>
          <p:cNvSpPr>
            <a:spLocks noChangeArrowheads="1"/>
          </p:cNvSpPr>
          <p:nvPr/>
        </p:nvSpPr>
        <p:spPr bwMode="auto">
          <a:xfrm>
            <a:off x="5181600" y="990600"/>
            <a:ext cx="4572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>
                <a:latin typeface="Helvetica" charset="0"/>
              </a:rPr>
              <a:t>M</a:t>
            </a:r>
          </a:p>
        </p:txBody>
      </p:sp>
      <p:sp>
        <p:nvSpPr>
          <p:cNvPr id="2078" name="Rectangle 30"/>
          <p:cNvSpPr>
            <a:spLocks noChangeArrowheads="1"/>
          </p:cNvSpPr>
          <p:nvPr/>
        </p:nvSpPr>
        <p:spPr bwMode="auto">
          <a:xfrm>
            <a:off x="5638800" y="990600"/>
            <a:ext cx="4572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>
                <a:latin typeface="Helvetica" charset="0"/>
              </a:rPr>
              <a:t>W</a:t>
            </a:r>
          </a:p>
        </p:txBody>
      </p:sp>
      <p:sp>
        <p:nvSpPr>
          <p:cNvPr id="2080" name="Rectangle 32"/>
          <p:cNvSpPr>
            <a:spLocks noChangeArrowheads="1"/>
          </p:cNvSpPr>
          <p:nvPr/>
        </p:nvSpPr>
        <p:spPr bwMode="auto">
          <a:xfrm>
            <a:off x="0" y="1295400"/>
            <a:ext cx="2590800" cy="304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dirty="0">
                <a:latin typeface="Courier New" charset="0"/>
              </a:rPr>
              <a:t>       </a:t>
            </a:r>
            <a:r>
              <a:rPr lang="en-US" sz="1400" b="1" i="1" dirty="0">
                <a:latin typeface="Courier New" charset="0"/>
              </a:rPr>
              <a:t>bubble</a:t>
            </a:r>
          </a:p>
        </p:txBody>
      </p:sp>
      <p:sp>
        <p:nvSpPr>
          <p:cNvPr id="2079" name="Rectangle 31"/>
          <p:cNvSpPr>
            <a:spLocks noChangeArrowheads="1"/>
          </p:cNvSpPr>
          <p:nvPr/>
        </p:nvSpPr>
        <p:spPr bwMode="auto">
          <a:xfrm>
            <a:off x="4267200" y="1905000"/>
            <a:ext cx="4572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>
                <a:latin typeface="Helvetica" charset="0"/>
              </a:rPr>
              <a:t>D</a:t>
            </a:r>
          </a:p>
        </p:txBody>
      </p:sp>
      <p:sp>
        <p:nvSpPr>
          <p:cNvPr id="2082" name="Rectangle 34"/>
          <p:cNvSpPr>
            <a:spLocks noChangeArrowheads="1"/>
          </p:cNvSpPr>
          <p:nvPr/>
        </p:nvSpPr>
        <p:spPr bwMode="auto">
          <a:xfrm>
            <a:off x="5181600" y="1295400"/>
            <a:ext cx="4572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>
                <a:latin typeface="Helvetica" charset="0"/>
              </a:rPr>
              <a:t>E</a:t>
            </a:r>
          </a:p>
        </p:txBody>
      </p:sp>
      <p:sp>
        <p:nvSpPr>
          <p:cNvPr id="2083" name="Rectangle 35"/>
          <p:cNvSpPr>
            <a:spLocks noChangeArrowheads="1"/>
          </p:cNvSpPr>
          <p:nvPr/>
        </p:nvSpPr>
        <p:spPr bwMode="auto">
          <a:xfrm>
            <a:off x="5638800" y="1295400"/>
            <a:ext cx="4572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>
                <a:latin typeface="Helvetica" charset="0"/>
              </a:rPr>
              <a:t>M</a:t>
            </a:r>
          </a:p>
        </p:txBody>
      </p:sp>
      <p:sp>
        <p:nvSpPr>
          <p:cNvPr id="2084" name="Rectangle 36"/>
          <p:cNvSpPr>
            <a:spLocks noChangeArrowheads="1"/>
          </p:cNvSpPr>
          <p:nvPr/>
        </p:nvSpPr>
        <p:spPr bwMode="auto">
          <a:xfrm>
            <a:off x="6096000" y="1295400"/>
            <a:ext cx="4572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>
                <a:latin typeface="Helvetica" charset="0"/>
              </a:rPr>
              <a:t>W</a:t>
            </a:r>
          </a:p>
        </p:txBody>
      </p:sp>
      <p:sp>
        <p:nvSpPr>
          <p:cNvPr id="2086" name="Rectangle 38"/>
          <p:cNvSpPr>
            <a:spLocks noChangeArrowheads="1"/>
          </p:cNvSpPr>
          <p:nvPr/>
        </p:nvSpPr>
        <p:spPr bwMode="auto">
          <a:xfrm>
            <a:off x="0" y="1905000"/>
            <a:ext cx="2590800" cy="304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dirty="0" smtClean="0">
                <a:latin typeface="Courier New" charset="0"/>
              </a:rPr>
              <a:t>0x014: </a:t>
            </a:r>
            <a:r>
              <a:rPr lang="en-US" sz="1400" dirty="0" err="1" smtClean="0">
                <a:latin typeface="Courier New" charset="0"/>
              </a:rPr>
              <a:t>addq</a:t>
            </a:r>
            <a:r>
              <a:rPr lang="en-US" sz="1400" dirty="0" smtClean="0">
                <a:latin typeface="Courier New" charset="0"/>
              </a:rPr>
              <a:t> </a:t>
            </a:r>
            <a:r>
              <a:rPr lang="en-US" sz="1400" dirty="0" smtClean="0">
                <a:latin typeface="Courier New" charset="0"/>
              </a:rPr>
              <a:t>%</a:t>
            </a:r>
            <a:r>
              <a:rPr lang="en-US" sz="1400" dirty="0" err="1" smtClean="0">
                <a:latin typeface="Courier New" charset="0"/>
              </a:rPr>
              <a:t>rdx</a:t>
            </a:r>
            <a:r>
              <a:rPr lang="en-US" sz="1400" dirty="0" smtClean="0">
                <a:latin typeface="Courier New" charset="0"/>
              </a:rPr>
              <a:t>,%</a:t>
            </a:r>
            <a:r>
              <a:rPr lang="en-US" sz="1400" dirty="0" err="1" smtClean="0">
                <a:latin typeface="Courier New" charset="0"/>
              </a:rPr>
              <a:t>rax</a:t>
            </a:r>
            <a:endParaRPr lang="en-US" sz="1400" dirty="0">
              <a:latin typeface="Courier New" charset="0"/>
            </a:endParaRPr>
          </a:p>
        </p:txBody>
      </p:sp>
      <p:sp>
        <p:nvSpPr>
          <p:cNvPr id="2085" name="Rectangle 37"/>
          <p:cNvSpPr>
            <a:spLocks noChangeArrowheads="1"/>
          </p:cNvSpPr>
          <p:nvPr/>
        </p:nvSpPr>
        <p:spPr bwMode="auto">
          <a:xfrm>
            <a:off x="4724400" y="1905000"/>
            <a:ext cx="4572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>
                <a:latin typeface="Helvetica" charset="0"/>
              </a:rPr>
              <a:t>D</a:t>
            </a:r>
          </a:p>
        </p:txBody>
      </p:sp>
      <p:sp>
        <p:nvSpPr>
          <p:cNvPr id="2087" name="Rectangle 39"/>
          <p:cNvSpPr>
            <a:spLocks noChangeArrowheads="1"/>
          </p:cNvSpPr>
          <p:nvPr/>
        </p:nvSpPr>
        <p:spPr bwMode="auto">
          <a:xfrm>
            <a:off x="5638800" y="1905000"/>
            <a:ext cx="4572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>
                <a:latin typeface="Helvetica" charset="0"/>
              </a:rPr>
              <a:t>D</a:t>
            </a:r>
          </a:p>
        </p:txBody>
      </p:sp>
      <p:sp>
        <p:nvSpPr>
          <p:cNvPr id="2088" name="Rectangle 40"/>
          <p:cNvSpPr>
            <a:spLocks noChangeArrowheads="1"/>
          </p:cNvSpPr>
          <p:nvPr/>
        </p:nvSpPr>
        <p:spPr bwMode="auto">
          <a:xfrm>
            <a:off x="6096000" y="1905000"/>
            <a:ext cx="4572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>
                <a:latin typeface="Helvetica" charset="0"/>
              </a:rPr>
              <a:t>E</a:t>
            </a:r>
          </a:p>
        </p:txBody>
      </p:sp>
      <p:sp>
        <p:nvSpPr>
          <p:cNvPr id="2089" name="Rectangle 41"/>
          <p:cNvSpPr>
            <a:spLocks noChangeArrowheads="1"/>
          </p:cNvSpPr>
          <p:nvPr/>
        </p:nvSpPr>
        <p:spPr bwMode="auto">
          <a:xfrm>
            <a:off x="6553200" y="1905000"/>
            <a:ext cx="4572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>
                <a:latin typeface="Helvetica" charset="0"/>
              </a:rPr>
              <a:t>M</a:t>
            </a:r>
          </a:p>
        </p:txBody>
      </p:sp>
      <p:sp>
        <p:nvSpPr>
          <p:cNvPr id="2090" name="Rectangle 42"/>
          <p:cNvSpPr>
            <a:spLocks noChangeArrowheads="1"/>
          </p:cNvSpPr>
          <p:nvPr/>
        </p:nvSpPr>
        <p:spPr bwMode="auto">
          <a:xfrm>
            <a:off x="7010400" y="1905000"/>
            <a:ext cx="4572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>
                <a:latin typeface="Helvetica" charset="0"/>
              </a:rPr>
              <a:t>W</a:t>
            </a:r>
          </a:p>
        </p:txBody>
      </p:sp>
      <p:sp>
        <p:nvSpPr>
          <p:cNvPr id="2092" name="Rectangle 44"/>
          <p:cNvSpPr>
            <a:spLocks noChangeArrowheads="1"/>
          </p:cNvSpPr>
          <p:nvPr/>
        </p:nvSpPr>
        <p:spPr bwMode="auto">
          <a:xfrm>
            <a:off x="0" y="2209800"/>
            <a:ext cx="2590800" cy="304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dirty="0" smtClean="0">
                <a:latin typeface="Courier New" charset="0"/>
              </a:rPr>
              <a:t>0x016: </a:t>
            </a:r>
            <a:r>
              <a:rPr lang="en-US" sz="1400" dirty="0">
                <a:latin typeface="Courier New" charset="0"/>
              </a:rPr>
              <a:t>halt</a:t>
            </a:r>
          </a:p>
        </p:txBody>
      </p:sp>
      <p:sp>
        <p:nvSpPr>
          <p:cNvPr id="2091" name="Rectangle 43"/>
          <p:cNvSpPr>
            <a:spLocks noChangeArrowheads="1"/>
          </p:cNvSpPr>
          <p:nvPr/>
        </p:nvSpPr>
        <p:spPr bwMode="auto">
          <a:xfrm>
            <a:off x="5638800" y="2209800"/>
            <a:ext cx="4572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>
                <a:latin typeface="Helvetica" charset="0"/>
              </a:rPr>
              <a:t>F</a:t>
            </a:r>
          </a:p>
        </p:txBody>
      </p:sp>
      <p:sp>
        <p:nvSpPr>
          <p:cNvPr id="2093" name="Rectangle 45"/>
          <p:cNvSpPr>
            <a:spLocks noChangeArrowheads="1"/>
          </p:cNvSpPr>
          <p:nvPr/>
        </p:nvSpPr>
        <p:spPr bwMode="auto">
          <a:xfrm>
            <a:off x="6096000" y="2209800"/>
            <a:ext cx="4572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>
                <a:latin typeface="Helvetica" charset="0"/>
              </a:rPr>
              <a:t>D</a:t>
            </a:r>
          </a:p>
        </p:txBody>
      </p:sp>
      <p:sp>
        <p:nvSpPr>
          <p:cNvPr id="2094" name="Rectangle 46"/>
          <p:cNvSpPr>
            <a:spLocks noChangeArrowheads="1"/>
          </p:cNvSpPr>
          <p:nvPr/>
        </p:nvSpPr>
        <p:spPr bwMode="auto">
          <a:xfrm>
            <a:off x="6553200" y="2209800"/>
            <a:ext cx="4572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>
                <a:latin typeface="Helvetica" charset="0"/>
              </a:rPr>
              <a:t>E</a:t>
            </a:r>
          </a:p>
        </p:txBody>
      </p:sp>
      <p:sp>
        <p:nvSpPr>
          <p:cNvPr id="2095" name="Rectangle 47"/>
          <p:cNvSpPr>
            <a:spLocks noChangeArrowheads="1"/>
          </p:cNvSpPr>
          <p:nvPr/>
        </p:nvSpPr>
        <p:spPr bwMode="auto">
          <a:xfrm>
            <a:off x="7010400" y="2209800"/>
            <a:ext cx="4572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>
                <a:latin typeface="Helvetica" charset="0"/>
              </a:rPr>
              <a:t>M</a:t>
            </a:r>
          </a:p>
        </p:txBody>
      </p:sp>
      <p:sp>
        <p:nvSpPr>
          <p:cNvPr id="2096" name="Rectangle 48"/>
          <p:cNvSpPr>
            <a:spLocks noChangeArrowheads="1"/>
          </p:cNvSpPr>
          <p:nvPr/>
        </p:nvSpPr>
        <p:spPr bwMode="auto">
          <a:xfrm>
            <a:off x="7467600" y="2209800"/>
            <a:ext cx="4572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>
                <a:latin typeface="Helvetica" charset="0"/>
              </a:rPr>
              <a:t>W</a:t>
            </a:r>
          </a:p>
        </p:txBody>
      </p:sp>
      <p:sp>
        <p:nvSpPr>
          <p:cNvPr id="2125" name="Rectangle 77"/>
          <p:cNvSpPr>
            <a:spLocks noChangeArrowheads="1"/>
          </p:cNvSpPr>
          <p:nvPr/>
        </p:nvSpPr>
        <p:spPr bwMode="auto">
          <a:xfrm>
            <a:off x="7010400" y="0"/>
            <a:ext cx="457200" cy="304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200">
                <a:solidFill>
                  <a:schemeClr val="accent2"/>
                </a:solidFill>
                <a:latin typeface="Helvetica" charset="0"/>
              </a:rPr>
              <a:t>10</a:t>
            </a:r>
          </a:p>
        </p:txBody>
      </p:sp>
      <p:sp>
        <p:nvSpPr>
          <p:cNvPr id="2133" name="Rectangle 85"/>
          <p:cNvSpPr>
            <a:spLocks noChangeArrowheads="1"/>
          </p:cNvSpPr>
          <p:nvPr/>
        </p:nvSpPr>
        <p:spPr bwMode="auto">
          <a:xfrm>
            <a:off x="0" y="76200"/>
            <a:ext cx="2590800" cy="304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>
                <a:latin typeface="Courier New" charset="0"/>
              </a:rPr>
              <a:t># prog4</a:t>
            </a:r>
          </a:p>
        </p:txBody>
      </p:sp>
      <p:sp>
        <p:nvSpPr>
          <p:cNvPr id="2138" name="Freeform 90"/>
          <p:cNvSpPr>
            <a:spLocks/>
          </p:cNvSpPr>
          <p:nvPr/>
        </p:nvSpPr>
        <p:spPr bwMode="auto">
          <a:xfrm>
            <a:off x="4572000" y="1143000"/>
            <a:ext cx="152400" cy="762000"/>
          </a:xfrm>
          <a:custGeom>
            <a:avLst/>
            <a:gdLst>
              <a:gd name="T0" fmla="*/ 0 w 96"/>
              <a:gd name="T1" fmla="*/ 240 h 240"/>
              <a:gd name="T2" fmla="*/ 0 w 96"/>
              <a:gd name="T3" fmla="*/ 0 h 240"/>
              <a:gd name="T4" fmla="*/ 96 w 96"/>
              <a:gd name="T5" fmla="*/ 0 h 2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96" h="240">
                <a:moveTo>
                  <a:pt x="0" y="240"/>
                </a:moveTo>
                <a:lnTo>
                  <a:pt x="0" y="0"/>
                </a:lnTo>
                <a:lnTo>
                  <a:pt x="96" y="0"/>
                </a:ln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39" name="Freeform 91"/>
          <p:cNvSpPr>
            <a:spLocks/>
          </p:cNvSpPr>
          <p:nvPr/>
        </p:nvSpPr>
        <p:spPr bwMode="auto">
          <a:xfrm>
            <a:off x="5029200" y="1447800"/>
            <a:ext cx="152400" cy="457200"/>
          </a:xfrm>
          <a:custGeom>
            <a:avLst/>
            <a:gdLst>
              <a:gd name="T0" fmla="*/ 0 w 96"/>
              <a:gd name="T1" fmla="*/ 240 h 240"/>
              <a:gd name="T2" fmla="*/ 0 w 96"/>
              <a:gd name="T3" fmla="*/ 0 h 240"/>
              <a:gd name="T4" fmla="*/ 96 w 96"/>
              <a:gd name="T5" fmla="*/ 0 h 2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96" h="240">
                <a:moveTo>
                  <a:pt x="0" y="240"/>
                </a:moveTo>
                <a:lnTo>
                  <a:pt x="0" y="0"/>
                </a:lnTo>
                <a:lnTo>
                  <a:pt x="96" y="0"/>
                </a:ln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40" name="Rectangle 92"/>
          <p:cNvSpPr>
            <a:spLocks noChangeArrowheads="1"/>
          </p:cNvSpPr>
          <p:nvPr/>
        </p:nvSpPr>
        <p:spPr bwMode="auto">
          <a:xfrm>
            <a:off x="4267200" y="2209800"/>
            <a:ext cx="4572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>
                <a:latin typeface="Helvetica" charset="0"/>
              </a:rPr>
              <a:t>F</a:t>
            </a:r>
          </a:p>
        </p:txBody>
      </p:sp>
      <p:sp>
        <p:nvSpPr>
          <p:cNvPr id="2141" name="Rectangle 93"/>
          <p:cNvSpPr>
            <a:spLocks noChangeArrowheads="1"/>
          </p:cNvSpPr>
          <p:nvPr/>
        </p:nvSpPr>
        <p:spPr bwMode="auto">
          <a:xfrm>
            <a:off x="4724400" y="2209800"/>
            <a:ext cx="4572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>
                <a:latin typeface="Helvetica" charset="0"/>
              </a:rPr>
              <a:t>F</a:t>
            </a:r>
          </a:p>
        </p:txBody>
      </p:sp>
      <p:sp>
        <p:nvSpPr>
          <p:cNvPr id="2162" name="Rectangle 114"/>
          <p:cNvSpPr>
            <a:spLocks noChangeArrowheads="1"/>
          </p:cNvSpPr>
          <p:nvPr/>
        </p:nvSpPr>
        <p:spPr bwMode="auto">
          <a:xfrm>
            <a:off x="5181600" y="1905000"/>
            <a:ext cx="4572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>
                <a:latin typeface="Helvetica" charset="0"/>
              </a:rPr>
              <a:t>D</a:t>
            </a:r>
          </a:p>
        </p:txBody>
      </p:sp>
      <p:sp>
        <p:nvSpPr>
          <p:cNvPr id="2163" name="Rectangle 115"/>
          <p:cNvSpPr>
            <a:spLocks noChangeArrowheads="1"/>
          </p:cNvSpPr>
          <p:nvPr/>
        </p:nvSpPr>
        <p:spPr bwMode="auto">
          <a:xfrm>
            <a:off x="5181600" y="2209800"/>
            <a:ext cx="4572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>
                <a:latin typeface="Helvetica" charset="0"/>
              </a:rPr>
              <a:t>F</a:t>
            </a:r>
          </a:p>
        </p:txBody>
      </p:sp>
      <p:sp>
        <p:nvSpPr>
          <p:cNvPr id="2164" name="Rectangle 116"/>
          <p:cNvSpPr>
            <a:spLocks noChangeArrowheads="1"/>
          </p:cNvSpPr>
          <p:nvPr/>
        </p:nvSpPr>
        <p:spPr bwMode="auto">
          <a:xfrm>
            <a:off x="5638800" y="1600200"/>
            <a:ext cx="4572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>
                <a:latin typeface="Helvetica" charset="0"/>
              </a:rPr>
              <a:t>E</a:t>
            </a:r>
          </a:p>
        </p:txBody>
      </p:sp>
      <p:sp>
        <p:nvSpPr>
          <p:cNvPr id="2165" name="Rectangle 117"/>
          <p:cNvSpPr>
            <a:spLocks noChangeArrowheads="1"/>
          </p:cNvSpPr>
          <p:nvPr/>
        </p:nvSpPr>
        <p:spPr bwMode="auto">
          <a:xfrm>
            <a:off x="6096000" y="1600200"/>
            <a:ext cx="4572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>
                <a:latin typeface="Helvetica" charset="0"/>
              </a:rPr>
              <a:t>M</a:t>
            </a:r>
          </a:p>
        </p:txBody>
      </p:sp>
      <p:sp>
        <p:nvSpPr>
          <p:cNvPr id="2166" name="Rectangle 118"/>
          <p:cNvSpPr>
            <a:spLocks noChangeArrowheads="1"/>
          </p:cNvSpPr>
          <p:nvPr/>
        </p:nvSpPr>
        <p:spPr bwMode="auto">
          <a:xfrm>
            <a:off x="6553200" y="1600200"/>
            <a:ext cx="4572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600">
                <a:latin typeface="Helvetica" charset="0"/>
              </a:rPr>
              <a:t>W</a:t>
            </a:r>
          </a:p>
        </p:txBody>
      </p:sp>
      <p:sp>
        <p:nvSpPr>
          <p:cNvPr id="2167" name="Freeform 119"/>
          <p:cNvSpPr>
            <a:spLocks/>
          </p:cNvSpPr>
          <p:nvPr/>
        </p:nvSpPr>
        <p:spPr bwMode="auto">
          <a:xfrm>
            <a:off x="5486400" y="1752600"/>
            <a:ext cx="152400" cy="152400"/>
          </a:xfrm>
          <a:custGeom>
            <a:avLst/>
            <a:gdLst>
              <a:gd name="T0" fmla="*/ 0 w 96"/>
              <a:gd name="T1" fmla="*/ 240 h 240"/>
              <a:gd name="T2" fmla="*/ 0 w 96"/>
              <a:gd name="T3" fmla="*/ 0 h 240"/>
              <a:gd name="T4" fmla="*/ 96 w 96"/>
              <a:gd name="T5" fmla="*/ 0 h 2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96" h="240">
                <a:moveTo>
                  <a:pt x="0" y="240"/>
                </a:moveTo>
                <a:lnTo>
                  <a:pt x="0" y="0"/>
                </a:lnTo>
                <a:lnTo>
                  <a:pt x="96" y="0"/>
                </a:ln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68" name="Rectangle 120"/>
          <p:cNvSpPr>
            <a:spLocks noChangeArrowheads="1"/>
          </p:cNvSpPr>
          <p:nvPr/>
        </p:nvSpPr>
        <p:spPr bwMode="auto">
          <a:xfrm>
            <a:off x="0" y="1600200"/>
            <a:ext cx="2590800" cy="304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>
                <a:latin typeface="Courier New" charset="0"/>
              </a:rPr>
              <a:t>       </a:t>
            </a:r>
            <a:r>
              <a:rPr lang="en-US" sz="1400" b="1" i="1">
                <a:latin typeface="Courier New" charset="0"/>
              </a:rPr>
              <a:t>bubble</a:t>
            </a:r>
          </a:p>
        </p:txBody>
      </p:sp>
      <p:sp>
        <p:nvSpPr>
          <p:cNvPr id="2169" name="Rectangle 121"/>
          <p:cNvSpPr>
            <a:spLocks noChangeArrowheads="1"/>
          </p:cNvSpPr>
          <p:nvPr/>
        </p:nvSpPr>
        <p:spPr bwMode="auto">
          <a:xfrm>
            <a:off x="7467600" y="0"/>
            <a:ext cx="457200" cy="304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200">
                <a:solidFill>
                  <a:schemeClr val="accent2"/>
                </a:solidFill>
                <a:latin typeface="Helvetica" charset="0"/>
              </a:rPr>
              <a:t>11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2015</TotalTime>
  <Words>81</Words>
  <Application>Microsoft Macintosh PowerPoint</Application>
  <PresentationFormat>On-screen Show (4:3)</PresentationFormat>
  <Paragraphs>54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PowerPoint Presentation</vt:lpstr>
    </vt:vector>
  </TitlesOfParts>
  <Company>Carnegie Mellon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Randal E. Bryant</dc:creator>
  <cp:lastModifiedBy>Randy Bryant</cp:lastModifiedBy>
  <cp:revision>16</cp:revision>
  <dcterms:created xsi:type="dcterms:W3CDTF">2002-02-04T02:14:27Z</dcterms:created>
  <dcterms:modified xsi:type="dcterms:W3CDTF">2014-06-17T14:36:41Z</dcterms:modified>
</cp:coreProperties>
</file>